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A0F48-5004-456E-B440-80E4F185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D289FE-BC0C-4A81-AF7E-14411E149B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9654AF-A8BD-49A2-AF21-8CE016ECD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6FE710-5577-4673-8D26-1977B3EC1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001AFF-DCBF-4982-A761-31883D18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3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D282B-FA06-468E-90FB-90495C805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019B05-2858-4C0E-A326-0F89553B3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14690E-3E2B-44D0-B7A6-6E1DC8307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F475FE-2E7A-45FE-ACAB-F0B7921E1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453482-CB6A-4EE3-9304-8D263802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88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9978C9-D326-45FE-A4B1-DDD3EC6C4E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4FAC30E-0E43-460C-98F2-E37125169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DA258D-DAF5-472E-BCAF-2DA18B5F5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BD107C-EAED-445A-AEEA-481B13548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D1216F-6827-46A6-8131-C5D27CF34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77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705FC0-DBE6-45CC-9FE4-5AD2CACE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5EC5FC-207A-4870-A6DE-7997444B1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15728B-0A1B-4626-9B60-7F97BB883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0C89B5-D726-4C81-B0EA-5DD3A8121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456924-5DBF-4C5E-8FF7-66CF09EE6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349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03354-26ED-44EF-9D71-1FEA12A1E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E0AD0D-26D6-4501-BA01-F1C397B0A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F16085-6456-4B09-9C86-219F55C4C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6259AC-DBD3-41F5-A8EF-3F2584B6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16F9C0-D4CA-4C6D-A168-DBAD29B17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5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E35BCC-2D10-4ABD-BE43-33A55753E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0AC157-E002-4F13-82DE-54E51BEB15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B87E9E-B3DF-42E0-8D93-42A57E49E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936A20-0C8A-4184-AE2A-88E0C0D6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0512F5-9C68-4527-8F63-6310D3E28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E83882-7D8D-403D-B384-1B0803B48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789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9849B-D7AB-4283-9415-75E81F460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9CBD6C-2191-4835-A770-BDF10E1EC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4A61DC-84F3-4A5A-8AF3-0052E33ED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96AF81-9ED1-496B-B3D1-46E3516068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CAB6404-D71E-4094-90F9-BB8692845D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405DFFF-7392-480D-8C62-19C35D864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B57BE17-CEB0-409F-BE65-9DBA5F233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52EA786-F7D7-4F63-A662-952D17427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57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41709-630B-4420-B29F-4F4167FF6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BE4200-57CD-4426-AE57-8E8B2519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C94F056-E7B9-42B6-8CB9-059C0657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424DAF-A7B1-4144-A14D-AB077C79D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76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B435F82-2C1A-41D0-9F0C-6D99CFCD5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6B1B9F2-E491-4393-85E7-0D6EF8413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7EC18E-C980-4387-9F5E-4524B18A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14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C5274-BE98-4040-9D6A-038627C0E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BB41C5-F37F-438B-AEFF-C9D04DAFF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A2925A-D829-440B-99B3-0C6FBA3B8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BE0EF9-EC1E-4BD7-8D90-19D54D8CB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006423-749A-40B3-A509-CCB3B41F1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BD5FCE-EB58-4B52-BA61-964DFD391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41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AADA57-6373-4BB1-ABAC-391E0A6D3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001A9C-3458-4C8B-A0F5-E118A5EB72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DEA3B8A-7456-4E98-8FC6-062FA5DCF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FA4944-A1A3-4C84-B597-DB843C2F8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09D7A0-9923-4B21-B628-16AFE15A5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A80608-2EB4-47C9-B192-EFA4C2E6C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09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53EA2-2F1B-4472-8D1B-59AAD9367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1B2736-3795-410B-BB92-0B3B0D73E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8CB5FC-B08C-4D99-A6D9-27EA589EAB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323EB-A873-434F-A06F-93D5438A581F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F5578-DCCD-48BD-9840-0E8434DB3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3948EF-14C8-43B8-9230-F74894A8F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E4BC-E2C7-4EB7-895B-38F8115E1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89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3.jp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3.wdp"/><Relationship Id="rId18" Type="http://schemas.openxmlformats.org/officeDocument/2006/relationships/image" Target="../media/image42.png"/><Relationship Id="rId3" Type="http://schemas.microsoft.com/office/2007/relationships/hdphoto" Target="../media/hdphoto1.wdp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microsoft.com/office/2007/relationships/hdphoto" Target="../media/hdphoto4.wdp"/><Relationship Id="rId2" Type="http://schemas.openxmlformats.org/officeDocument/2006/relationships/image" Target="../media/image30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microsoft.com/office/2007/relationships/hdphoto" Target="../media/hdphoto2.wdp"/><Relationship Id="rId1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4A481D-470C-4BEC-8E4A-F0BAD17D3692}"/>
              </a:ext>
            </a:extLst>
          </p:cNvPr>
          <p:cNvSpPr txBox="1"/>
          <p:nvPr/>
        </p:nvSpPr>
        <p:spPr>
          <a:xfrm>
            <a:off x="4689231" y="1559169"/>
            <a:ext cx="62132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latin typeface="Comic Sans MS" panose="030F0702030302020204" pitchFamily="66" charset="0"/>
              </a:rPr>
              <a:t>Перелетные птицы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13B83E-A352-4B60-941E-B2BDD786BE13}"/>
              </a:ext>
            </a:extLst>
          </p:cNvPr>
          <p:cNvSpPr txBox="1"/>
          <p:nvPr/>
        </p:nvSpPr>
        <p:spPr>
          <a:xfrm>
            <a:off x="6881448" y="4883332"/>
            <a:ext cx="4689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Барышева Лариса Викторовна, воспитатель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МОУ Детский сад № 285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Красноармейского района Волгограда</a:t>
            </a:r>
          </a:p>
        </p:txBody>
      </p:sp>
    </p:spTree>
    <p:extLst>
      <p:ext uri="{BB962C8B-B14F-4D97-AF65-F5344CB8AC3E}">
        <p14:creationId xmlns:p14="http://schemas.microsoft.com/office/powerpoint/2010/main" val="146822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1F5513-A8A8-4FD9-A050-126C49CBA389}"/>
              </a:ext>
            </a:extLst>
          </p:cNvPr>
          <p:cNvSpPr txBox="1"/>
          <p:nvPr/>
        </p:nvSpPr>
        <p:spPr>
          <a:xfrm>
            <a:off x="336884" y="0"/>
            <a:ext cx="11730789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Электронное дидактическое пособие «Перелётные птицы»</a:t>
            </a:r>
          </a:p>
          <a:p>
            <a:endParaRPr lang="ru-RU" sz="1600" b="1" dirty="0"/>
          </a:p>
          <a:p>
            <a:r>
              <a:rPr lang="ru-RU" sz="1600" b="1" dirty="0"/>
              <a:t>Автор:</a:t>
            </a:r>
            <a:r>
              <a:rPr lang="ru-RU" sz="1600" dirty="0"/>
              <a:t> Барышева Лариса Викторовна, воспитатель</a:t>
            </a:r>
          </a:p>
          <a:p>
            <a:r>
              <a:rPr lang="ru-RU" sz="1600" b="1" dirty="0"/>
              <a:t>Место работы: </a:t>
            </a:r>
            <a:r>
              <a:rPr lang="ru-RU" sz="1600" dirty="0"/>
              <a:t>МОУ Детский сад № 285, Красноармейский район, г. Волгоград</a:t>
            </a:r>
          </a:p>
          <a:p>
            <a:r>
              <a:rPr lang="ru-RU" sz="1600" b="1" dirty="0"/>
              <a:t>Целевая аудитория:</a:t>
            </a:r>
            <a:r>
              <a:rPr lang="ru-RU" sz="1600" dirty="0"/>
              <a:t> дети старшего дошкольного возраста (5–7 лет)</a:t>
            </a:r>
          </a:p>
          <a:p>
            <a:r>
              <a:rPr lang="ru-RU" sz="1600" b="1" dirty="0"/>
              <a:t>Форма реализации: </a:t>
            </a:r>
            <a:r>
              <a:rPr lang="ru-RU" sz="1600" dirty="0"/>
              <a:t>интерактивная презентация (PPTX)</a:t>
            </a:r>
          </a:p>
          <a:p>
            <a:endParaRPr lang="ru-RU" dirty="0"/>
          </a:p>
          <a:p>
            <a:r>
              <a:rPr lang="ru-RU" dirty="0"/>
              <a:t>	Пособие предназначено для формирования у дошкольников представлений о перелётных птицах, развития грамматического строя речи, навыков счёта, внимания и зрительного восприятия. Материал представлен в игровой форме с последовательной сменой заданий.</a:t>
            </a:r>
          </a:p>
          <a:p>
            <a:pPr algn="l"/>
            <a:r>
              <a:rPr lang="ru-RU" b="0" i="0" dirty="0">
                <a:solidFill>
                  <a:srgbClr val="0F1115"/>
                </a:solidFill>
                <a:effectLst/>
              </a:rPr>
              <a:t>	</a:t>
            </a:r>
            <a:r>
              <a:rPr lang="ru-RU" b="1" i="0" dirty="0">
                <a:solidFill>
                  <a:srgbClr val="0F1115"/>
                </a:solidFill>
                <a:effectLst/>
              </a:rPr>
              <a:t>Пособие способствует: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</a:rPr>
              <a:t>расширению кругозора по теме «Перелётные птицы»;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</a:rPr>
              <a:t>развитию лексико-грамматических категорий;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</a:rPr>
              <a:t>формированию навыков количественного счёта;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</a:rPr>
              <a:t>развитию памяти, внимания, восприятия;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F1115"/>
                </a:solidFill>
                <a:effectLst/>
              </a:rPr>
              <a:t>положительному отношению к обучению </a:t>
            </a:r>
          </a:p>
          <a:p>
            <a:pPr algn="l"/>
            <a:r>
              <a:rPr lang="ru-RU" b="1" dirty="0">
                <a:solidFill>
                  <a:srgbClr val="0F1115"/>
                </a:solidFill>
              </a:rPr>
              <a:t>	Методические рекомендации по использованию:</a:t>
            </a: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</a:rPr>
              <a:t>Форма организации: </a:t>
            </a:r>
            <a:r>
              <a:rPr lang="ru-RU" b="0" i="0" dirty="0">
                <a:solidFill>
                  <a:srgbClr val="0F1115"/>
                </a:solidFill>
                <a:effectLst/>
              </a:rPr>
              <a:t>Индивидуальная, подгрупповая (2–4 ребёнка), фронтальная (с ИКТ)</a:t>
            </a: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</a:rPr>
              <a:t>Оборудование:</a:t>
            </a:r>
            <a:r>
              <a:rPr lang="ru-RU" b="0" i="0" dirty="0">
                <a:solidFill>
                  <a:srgbClr val="0F1115"/>
                </a:solidFill>
                <a:effectLst/>
              </a:rPr>
              <a:t> Компьютер / ноутбук / интерактивная доска, проектор</a:t>
            </a: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</a:rPr>
              <a:t>Управление:</a:t>
            </a:r>
            <a:r>
              <a:rPr lang="ru-RU" b="0" i="0" dirty="0">
                <a:solidFill>
                  <a:srgbClr val="0F1115"/>
                </a:solidFill>
                <a:effectLst/>
              </a:rPr>
              <a:t> По щелчку мыши (смена слайдов и заданий)</a:t>
            </a: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</a:rPr>
              <a:t>Время использования: </a:t>
            </a:r>
            <a:r>
              <a:rPr lang="ru-RU" b="0" i="0" dirty="0">
                <a:solidFill>
                  <a:srgbClr val="0F1115"/>
                </a:solidFill>
                <a:effectLst/>
              </a:rPr>
              <a:t>5–7 минут (как часть занятия по познавательному или речевому развитию)</a:t>
            </a:r>
          </a:p>
          <a:p>
            <a:pPr algn="l"/>
            <a:r>
              <a:rPr lang="ru-RU" b="1" i="0" dirty="0">
                <a:solidFill>
                  <a:srgbClr val="0F1115"/>
                </a:solidFill>
                <a:effectLst/>
              </a:rPr>
              <a:t>Возможность адаптации:</a:t>
            </a:r>
            <a:r>
              <a:rPr lang="ru-RU" b="0" i="0" dirty="0">
                <a:solidFill>
                  <a:srgbClr val="0F1115"/>
                </a:solidFill>
                <a:effectLst/>
              </a:rPr>
              <a:t>	Допускается добавление новых слайдов, смена иллюстраций, использование анимации для проверки ответов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648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ласточка">
            <a:extLst>
              <a:ext uri="{FF2B5EF4-FFF2-40B4-BE49-F238E27FC236}">
                <a16:creationId xmlns:a16="http://schemas.microsoft.com/office/drawing/2014/main" id="{E2CF0D10-6DEE-4E19-9BC9-B741E58E005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5210">
            <a:off x="6221887" y="1212763"/>
            <a:ext cx="2129462" cy="1875756"/>
          </a:xfrm>
          <a:prstGeom prst="rect">
            <a:avLst/>
          </a:prstGeom>
        </p:spPr>
      </p:pic>
      <p:pic>
        <p:nvPicPr>
          <p:cNvPr id="7" name="кукушка">
            <a:extLst>
              <a:ext uri="{FF2B5EF4-FFF2-40B4-BE49-F238E27FC236}">
                <a16:creationId xmlns:a16="http://schemas.microsoft.com/office/drawing/2014/main" id="{B4F2D55D-BC28-4B8B-B4F0-257828D699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75"/>
          <a:stretch/>
        </p:blipFill>
        <p:spPr>
          <a:xfrm>
            <a:off x="378556" y="984685"/>
            <a:ext cx="3186337" cy="2353514"/>
          </a:xfrm>
          <a:prstGeom prst="rect">
            <a:avLst/>
          </a:prstGeom>
        </p:spPr>
      </p:pic>
      <p:pic>
        <p:nvPicPr>
          <p:cNvPr id="9" name="грач">
            <a:extLst>
              <a:ext uri="{FF2B5EF4-FFF2-40B4-BE49-F238E27FC236}">
                <a16:creationId xmlns:a16="http://schemas.microsoft.com/office/drawing/2014/main" id="{BC92F8D6-DAD8-49B1-BC42-87E8FCE477F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9" t="7681" r="11157"/>
          <a:stretch/>
        </p:blipFill>
        <p:spPr>
          <a:xfrm flipH="1">
            <a:off x="471633" y="4910488"/>
            <a:ext cx="2461432" cy="1883461"/>
          </a:xfrm>
          <a:prstGeom prst="rect">
            <a:avLst/>
          </a:prstGeom>
        </p:spPr>
      </p:pic>
      <p:pic>
        <p:nvPicPr>
          <p:cNvPr id="11" name="утки">
            <a:extLst>
              <a:ext uri="{FF2B5EF4-FFF2-40B4-BE49-F238E27FC236}">
                <a16:creationId xmlns:a16="http://schemas.microsoft.com/office/drawing/2014/main" id="{086A5AAE-DD71-43A0-8BBC-9EB7FAB096C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t="15203" r="17984" b="14435"/>
          <a:stretch/>
        </p:blipFill>
        <p:spPr>
          <a:xfrm>
            <a:off x="8837116" y="266651"/>
            <a:ext cx="2916636" cy="3197712"/>
          </a:xfrm>
          <a:prstGeom prst="rect">
            <a:avLst/>
          </a:prstGeom>
        </p:spPr>
      </p:pic>
      <p:pic>
        <p:nvPicPr>
          <p:cNvPr id="13" name="лебедь">
            <a:extLst>
              <a:ext uri="{FF2B5EF4-FFF2-40B4-BE49-F238E27FC236}">
                <a16:creationId xmlns:a16="http://schemas.microsoft.com/office/drawing/2014/main" id="{5264BA90-C875-4F4B-B005-6461E09D65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9154">
            <a:off x="3659045" y="2145193"/>
            <a:ext cx="3560081" cy="2113798"/>
          </a:xfrm>
          <a:prstGeom prst="rect">
            <a:avLst/>
          </a:prstGeom>
        </p:spPr>
      </p:pic>
      <p:pic>
        <p:nvPicPr>
          <p:cNvPr id="17" name="голубь">
            <a:extLst>
              <a:ext uri="{FF2B5EF4-FFF2-40B4-BE49-F238E27FC236}">
                <a16:creationId xmlns:a16="http://schemas.microsoft.com/office/drawing/2014/main" id="{55D5C2D4-5941-4245-8660-2322CA119A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92424" y="4926825"/>
            <a:ext cx="1630439" cy="1721099"/>
          </a:xfrm>
          <a:prstGeom prst="rect">
            <a:avLst/>
          </a:prstGeom>
        </p:spPr>
      </p:pic>
      <p:pic>
        <p:nvPicPr>
          <p:cNvPr id="19" name="Журавль">
            <a:extLst>
              <a:ext uri="{FF2B5EF4-FFF2-40B4-BE49-F238E27FC236}">
                <a16:creationId xmlns:a16="http://schemas.microsoft.com/office/drawing/2014/main" id="{3D7CF289-99E6-458A-A4C1-B6212F77394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7" t="6409" r="23277" b="7168"/>
          <a:stretch/>
        </p:blipFill>
        <p:spPr>
          <a:xfrm>
            <a:off x="8322863" y="3624497"/>
            <a:ext cx="3397504" cy="3145149"/>
          </a:xfrm>
          <a:prstGeom prst="rect">
            <a:avLst/>
          </a:prstGeom>
        </p:spPr>
      </p:pic>
      <p:pic>
        <p:nvPicPr>
          <p:cNvPr id="22" name="Воробей">
            <a:extLst>
              <a:ext uri="{FF2B5EF4-FFF2-40B4-BE49-F238E27FC236}">
                <a16:creationId xmlns:a16="http://schemas.microsoft.com/office/drawing/2014/main" id="{3DFD2860-857E-4D15-84C9-CB66421705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3346" y="3053003"/>
            <a:ext cx="1930218" cy="1383323"/>
          </a:xfrm>
          <a:prstGeom prst="rect">
            <a:avLst/>
          </a:prstGeom>
        </p:spPr>
      </p:pic>
      <p:pic>
        <p:nvPicPr>
          <p:cNvPr id="28" name="Скворец">
            <a:extLst>
              <a:ext uri="{FF2B5EF4-FFF2-40B4-BE49-F238E27FC236}">
                <a16:creationId xmlns:a16="http://schemas.microsoft.com/office/drawing/2014/main" id="{FBC92E11-744D-4244-A07C-35C880E99A1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286" t="-2904" r="837" b="31064"/>
          <a:stretch/>
        </p:blipFill>
        <p:spPr>
          <a:xfrm>
            <a:off x="3869138" y="4910488"/>
            <a:ext cx="2084521" cy="167966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F00C850-417C-4189-BDFA-620F274575AF}"/>
              </a:ext>
            </a:extLst>
          </p:cNvPr>
          <p:cNvSpPr txBox="1"/>
          <p:nvPr/>
        </p:nvSpPr>
        <p:spPr>
          <a:xfrm>
            <a:off x="3898664" y="266651"/>
            <a:ext cx="6077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B050"/>
                </a:solidFill>
                <a:latin typeface="Comic Sans MS" panose="030F0702030302020204" pitchFamily="66" charset="0"/>
              </a:rPr>
              <a:t>Назови и выбери только перелетных птиц</a:t>
            </a:r>
          </a:p>
        </p:txBody>
      </p:sp>
      <p:pic>
        <p:nvPicPr>
          <p:cNvPr id="40" name="morning-meadow-birdsongs-looping_zyb7nhnu">
            <a:hlinkClick r:id="" action="ppaction://media"/>
            <a:extLst>
              <a:ext uri="{FF2B5EF4-FFF2-40B4-BE49-F238E27FC236}">
                <a16:creationId xmlns:a16="http://schemas.microsoft.com/office/drawing/2014/main" id="{F0EC24E4-1E12-4D31-AB25-D17F1DA799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1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7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3F7D44-E635-4D95-A320-ECA4A8F9B4CB}"/>
              </a:ext>
            </a:extLst>
          </p:cNvPr>
          <p:cNvSpPr txBox="1"/>
          <p:nvPr/>
        </p:nvSpPr>
        <p:spPr>
          <a:xfrm>
            <a:off x="4453423" y="168577"/>
            <a:ext cx="5809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B0F0"/>
                </a:solidFill>
                <a:latin typeface="Comic Sans MS" panose="030F0702030302020204" pitchFamily="66" charset="0"/>
              </a:rPr>
              <a:t>ОДИН – МНОГО!</a:t>
            </a:r>
          </a:p>
        </p:txBody>
      </p:sp>
      <p:pic>
        <p:nvPicPr>
          <p:cNvPr id="4" name="ЛАСТОЧКА">
            <a:extLst>
              <a:ext uri="{FF2B5EF4-FFF2-40B4-BE49-F238E27FC236}">
                <a16:creationId xmlns:a16="http://schemas.microsoft.com/office/drawing/2014/main" id="{4FA7AF5A-54B9-4644-83ED-0D0C7282809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89196">
            <a:off x="7092929" y="887511"/>
            <a:ext cx="1470349" cy="1295171"/>
          </a:xfrm>
          <a:prstGeom prst="rect">
            <a:avLst/>
          </a:prstGeom>
        </p:spPr>
      </p:pic>
      <p:grpSp>
        <p:nvGrpSpPr>
          <p:cNvPr id="46" name="ЛАСТОЧКИ">
            <a:extLst>
              <a:ext uri="{FF2B5EF4-FFF2-40B4-BE49-F238E27FC236}">
                <a16:creationId xmlns:a16="http://schemas.microsoft.com/office/drawing/2014/main" id="{116D262E-A40C-4934-86C9-619EDB87C488}"/>
              </a:ext>
            </a:extLst>
          </p:cNvPr>
          <p:cNvGrpSpPr/>
          <p:nvPr/>
        </p:nvGrpSpPr>
        <p:grpSpPr>
          <a:xfrm>
            <a:off x="9484799" y="526279"/>
            <a:ext cx="2632397" cy="2035197"/>
            <a:chOff x="9273389" y="552206"/>
            <a:chExt cx="2845521" cy="219867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7A34D5C1-2791-445F-95F4-84EE1E6EC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995626">
              <a:off x="9273389" y="865534"/>
              <a:ext cx="1165798" cy="1029788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4CADE277-657B-4E41-A1C5-BAA5FA6FB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8925229">
              <a:off x="9867187" y="1458415"/>
              <a:ext cx="1463167" cy="1292464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E2523715-8185-43DB-86C6-5EEE5AAFA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479338">
              <a:off x="10892741" y="1229860"/>
              <a:ext cx="1226169" cy="1083116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1012119F-A1BE-4E5A-B80E-D09F1C63F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352742">
              <a:off x="10247554" y="552206"/>
              <a:ext cx="1236968" cy="1092655"/>
            </a:xfrm>
            <a:prstGeom prst="rect">
              <a:avLst/>
            </a:prstGeom>
          </p:spPr>
        </p:pic>
      </p:grpSp>
      <p:pic>
        <p:nvPicPr>
          <p:cNvPr id="11" name="кУКУШКА">
            <a:extLst>
              <a:ext uri="{FF2B5EF4-FFF2-40B4-BE49-F238E27FC236}">
                <a16:creationId xmlns:a16="http://schemas.microsoft.com/office/drawing/2014/main" id="{A22DCC00-3126-4493-B6E1-D9C3212789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16" b="33607"/>
          <a:stretch/>
        </p:blipFill>
        <p:spPr>
          <a:xfrm flipH="1">
            <a:off x="6619394" y="5152963"/>
            <a:ext cx="2416858" cy="1434512"/>
          </a:xfrm>
          <a:prstGeom prst="rect">
            <a:avLst/>
          </a:prstGeom>
        </p:spPr>
      </p:pic>
      <p:grpSp>
        <p:nvGrpSpPr>
          <p:cNvPr id="48" name="КУКУШКИ">
            <a:extLst>
              <a:ext uri="{FF2B5EF4-FFF2-40B4-BE49-F238E27FC236}">
                <a16:creationId xmlns:a16="http://schemas.microsoft.com/office/drawing/2014/main" id="{4246650E-8D6E-4E75-8973-BD70AE45DC7A}"/>
              </a:ext>
            </a:extLst>
          </p:cNvPr>
          <p:cNvGrpSpPr/>
          <p:nvPr/>
        </p:nvGrpSpPr>
        <p:grpSpPr>
          <a:xfrm>
            <a:off x="9468058" y="5216633"/>
            <a:ext cx="2551646" cy="1431484"/>
            <a:chOff x="9374947" y="5296796"/>
            <a:chExt cx="2985685" cy="1553884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E4EAAAA0-7DA2-4854-A73C-B044D87C2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12201" y="5944269"/>
              <a:ext cx="1375752" cy="819413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DE0FB575-240F-4710-976A-0D23A4432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722716" y="6031268"/>
              <a:ext cx="1375750" cy="819412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6A478E5F-E08B-42B7-9ED9-6F0E0F52E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66530" y="5311976"/>
              <a:ext cx="1394102" cy="830342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47F310E9-9862-4999-90F2-08195D128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9374947" y="5296796"/>
              <a:ext cx="1582462" cy="942532"/>
            </a:xfrm>
            <a:prstGeom prst="rect">
              <a:avLst/>
            </a:prstGeom>
          </p:spPr>
        </p:pic>
      </p:grpSp>
      <p:pic>
        <p:nvPicPr>
          <p:cNvPr id="28" name="жУРАВЛЬ">
            <a:extLst>
              <a:ext uri="{FF2B5EF4-FFF2-40B4-BE49-F238E27FC236}">
                <a16:creationId xmlns:a16="http://schemas.microsoft.com/office/drawing/2014/main" id="{90067F6C-F410-4138-8E13-A648603291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9313" y="2790028"/>
            <a:ext cx="1847944" cy="1708851"/>
          </a:xfrm>
          <a:prstGeom prst="rect">
            <a:avLst/>
          </a:prstGeom>
        </p:spPr>
      </p:pic>
      <p:grpSp>
        <p:nvGrpSpPr>
          <p:cNvPr id="47" name="ЖУРАВЛИ">
            <a:extLst>
              <a:ext uri="{FF2B5EF4-FFF2-40B4-BE49-F238E27FC236}">
                <a16:creationId xmlns:a16="http://schemas.microsoft.com/office/drawing/2014/main" id="{290CFD20-50FE-4E4D-9301-1A3DA50A5805}"/>
              </a:ext>
            </a:extLst>
          </p:cNvPr>
          <p:cNvGrpSpPr/>
          <p:nvPr/>
        </p:nvGrpSpPr>
        <p:grpSpPr>
          <a:xfrm>
            <a:off x="9724118" y="2637234"/>
            <a:ext cx="2208298" cy="1940819"/>
            <a:chOff x="9890168" y="2751132"/>
            <a:chExt cx="2286519" cy="205409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F7FB6B6-DF91-4F3C-A478-26C3C61A1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49276" y="2751132"/>
              <a:ext cx="1628529" cy="1505952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63A3FD44-F49A-4814-8279-6C416682C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9890168" y="2939349"/>
              <a:ext cx="1278933" cy="1182670"/>
            </a:xfrm>
            <a:prstGeom prst="rect">
              <a:avLst/>
            </a:prstGeom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977710CA-EE15-4343-A981-5C62E0D89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11025430" y="3740618"/>
              <a:ext cx="1151257" cy="1064604"/>
            </a:xfrm>
            <a:prstGeom prst="rect">
              <a:avLst/>
            </a:prstGeom>
          </p:spPr>
        </p:pic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73DAC8A9-B127-42B5-883C-BCB4D1479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093921" y="3538691"/>
              <a:ext cx="1280271" cy="1182737"/>
            </a:xfrm>
            <a:prstGeom prst="rect">
              <a:avLst/>
            </a:prstGeom>
          </p:spPr>
        </p:pic>
      </p:grpSp>
      <p:pic>
        <p:nvPicPr>
          <p:cNvPr id="33" name="ЛЕБЕДЬ">
            <a:extLst>
              <a:ext uri="{FF2B5EF4-FFF2-40B4-BE49-F238E27FC236}">
                <a16:creationId xmlns:a16="http://schemas.microsoft.com/office/drawing/2014/main" id="{B1016DF0-1FF8-4D44-AC57-95C807A086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111145">
            <a:off x="246283" y="1752685"/>
            <a:ext cx="2489834" cy="1724034"/>
          </a:xfrm>
          <a:prstGeom prst="rect">
            <a:avLst/>
          </a:prstGeom>
        </p:spPr>
      </p:pic>
      <p:grpSp>
        <p:nvGrpSpPr>
          <p:cNvPr id="45" name="ЛЕБЕДИ">
            <a:extLst>
              <a:ext uri="{FF2B5EF4-FFF2-40B4-BE49-F238E27FC236}">
                <a16:creationId xmlns:a16="http://schemas.microsoft.com/office/drawing/2014/main" id="{84103FC8-FC47-4100-B85C-CEA089B45405}"/>
              </a:ext>
            </a:extLst>
          </p:cNvPr>
          <p:cNvGrpSpPr/>
          <p:nvPr/>
        </p:nvGrpSpPr>
        <p:grpSpPr>
          <a:xfrm>
            <a:off x="1248612" y="177007"/>
            <a:ext cx="3835325" cy="2203526"/>
            <a:chOff x="1609895" y="0"/>
            <a:chExt cx="4125546" cy="2811173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3B571F6F-C488-4FD3-B305-3A55CD03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22203" y="0"/>
              <a:ext cx="2077704" cy="1581770"/>
            </a:xfrm>
            <a:prstGeom prst="rect">
              <a:avLst/>
            </a:prstGeom>
          </p:spPr>
        </p:pic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A626FD6C-A922-444E-B0DA-EF9257277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22127" y="1202293"/>
              <a:ext cx="2113314" cy="1608880"/>
            </a:xfrm>
            <a:prstGeom prst="rect">
              <a:avLst/>
            </a:prstGeom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1DB9083A-957F-478F-8D97-91FAE62CF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9895" y="250765"/>
              <a:ext cx="2147766" cy="1635108"/>
            </a:xfrm>
            <a:prstGeom prst="rect">
              <a:avLst/>
            </a:prstGeom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74DA3110-CAE7-4B4F-B5F6-0258EF17A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414031" y="1518589"/>
              <a:ext cx="1539610" cy="1172115"/>
            </a:xfrm>
            <a:prstGeom prst="rect">
              <a:avLst/>
            </a:prstGeom>
          </p:spPr>
        </p:pic>
      </p:grpSp>
      <p:pic>
        <p:nvPicPr>
          <p:cNvPr id="40" name="УТКА">
            <a:extLst>
              <a:ext uri="{FF2B5EF4-FFF2-40B4-BE49-F238E27FC236}">
                <a16:creationId xmlns:a16="http://schemas.microsoft.com/office/drawing/2014/main" id="{DF7D1F78-3AFF-4ADE-A4F0-8C29DFEADC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0919" y="4142849"/>
            <a:ext cx="1532969" cy="1479209"/>
          </a:xfrm>
          <a:prstGeom prst="rect">
            <a:avLst/>
          </a:prstGeom>
        </p:spPr>
      </p:pic>
      <p:grpSp>
        <p:nvGrpSpPr>
          <p:cNvPr id="49" name="УТКИ">
            <a:extLst>
              <a:ext uri="{FF2B5EF4-FFF2-40B4-BE49-F238E27FC236}">
                <a16:creationId xmlns:a16="http://schemas.microsoft.com/office/drawing/2014/main" id="{8DFF63FA-C50B-40D7-BB0F-4CFC9217C2DF}"/>
              </a:ext>
            </a:extLst>
          </p:cNvPr>
          <p:cNvGrpSpPr/>
          <p:nvPr/>
        </p:nvGrpSpPr>
        <p:grpSpPr>
          <a:xfrm>
            <a:off x="2354871" y="3545410"/>
            <a:ext cx="2415166" cy="2620851"/>
            <a:chOff x="2926855" y="4270779"/>
            <a:chExt cx="1923361" cy="2410214"/>
          </a:xfrm>
        </p:grpSpPr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49E76E02-0616-4D93-967E-B0B95189C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flipH="1">
              <a:off x="3864739" y="5335526"/>
              <a:ext cx="985477" cy="953558"/>
            </a:xfrm>
            <a:prstGeom prst="rect">
              <a:avLst/>
            </a:prstGeom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348E4D97-44E0-484D-9E94-98A07CF01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flipH="1">
              <a:off x="3492802" y="4270779"/>
              <a:ext cx="985476" cy="953557"/>
            </a:xfrm>
            <a:prstGeom prst="rect">
              <a:avLst/>
            </a:prstGeom>
          </p:spPr>
        </p:pic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id="{4F13401E-7B51-44E3-A697-3DD469C57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440019" y="5797663"/>
              <a:ext cx="912898" cy="883330"/>
            </a:xfrm>
            <a:prstGeom prst="rect">
              <a:avLst/>
            </a:prstGeom>
          </p:spPr>
        </p:pic>
        <p:pic>
          <p:nvPicPr>
            <p:cNvPr id="44" name="УТКИ">
              <a:extLst>
                <a:ext uri="{FF2B5EF4-FFF2-40B4-BE49-F238E27FC236}">
                  <a16:creationId xmlns:a16="http://schemas.microsoft.com/office/drawing/2014/main" id="{CAB421BD-4E14-44EB-8718-BE45A5DB4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926855" y="4872732"/>
              <a:ext cx="1072934" cy="1038183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325E969-777A-4B97-9465-7FAD62675427}"/>
              </a:ext>
            </a:extLst>
          </p:cNvPr>
          <p:cNvSpPr txBox="1"/>
          <p:nvPr/>
        </p:nvSpPr>
        <p:spPr>
          <a:xfrm>
            <a:off x="7906805" y="2286104"/>
            <a:ext cx="321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omic Sans MS" panose="030F0702030302020204" pitchFamily="66" charset="0"/>
              </a:rPr>
              <a:t>1…, 2…, 3…,4…,5…. 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9B7195-EFB6-4795-994E-E45951D6D8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88869" y="4486688"/>
            <a:ext cx="3011042" cy="49381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ECEE83-97B6-4260-9624-88673D3CCE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65447" y="6429833"/>
            <a:ext cx="3261643" cy="49381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C1937E-8BC1-4EFC-A2EA-0D14824C16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96179" y="3060153"/>
            <a:ext cx="3261643" cy="4938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B936BA-585B-4725-B947-A69D4DD1883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9970" y="6134003"/>
            <a:ext cx="3261643" cy="4938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FA3F9A1-F65B-4956-ADCC-BBDF0CC0906F}"/>
              </a:ext>
            </a:extLst>
          </p:cNvPr>
          <p:cNvSpPr txBox="1"/>
          <p:nvPr/>
        </p:nvSpPr>
        <p:spPr>
          <a:xfrm>
            <a:off x="4926746" y="847056"/>
            <a:ext cx="2835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B0F0"/>
                </a:solidFill>
                <a:latin typeface="Comic Sans MS" panose="030F0702030302020204" pitchFamily="66" charset="0"/>
              </a:rPr>
              <a:t>Посчитаем!</a:t>
            </a:r>
          </a:p>
        </p:txBody>
      </p:sp>
    </p:spTree>
    <p:extLst>
      <p:ext uri="{BB962C8B-B14F-4D97-AF65-F5344CB8AC3E}">
        <p14:creationId xmlns:p14="http://schemas.microsoft.com/office/powerpoint/2010/main" val="99199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AB7273-5498-4D76-84E5-8139070A1C5C}"/>
              </a:ext>
            </a:extLst>
          </p:cNvPr>
          <p:cNvSpPr txBox="1"/>
          <p:nvPr/>
        </p:nvSpPr>
        <p:spPr>
          <a:xfrm>
            <a:off x="4513393" y="1002347"/>
            <a:ext cx="6114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7030A0"/>
                </a:solidFill>
                <a:latin typeface="Comic Sans MS" panose="030F0702030302020204" pitchFamily="66" charset="0"/>
              </a:rPr>
              <a:t>Кого не стало? </a:t>
            </a:r>
          </a:p>
        </p:txBody>
      </p:sp>
      <p:pic>
        <p:nvPicPr>
          <p:cNvPr id="3" name="утка">
            <a:extLst>
              <a:ext uri="{FF2B5EF4-FFF2-40B4-BE49-F238E27FC236}">
                <a16:creationId xmlns:a16="http://schemas.microsoft.com/office/drawing/2014/main" id="{D29B155B-B107-4DE6-8174-3F93BAF90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548" y="4682341"/>
            <a:ext cx="2085013" cy="2017481"/>
          </a:xfrm>
          <a:prstGeom prst="rect">
            <a:avLst/>
          </a:prstGeom>
        </p:spPr>
      </p:pic>
      <p:pic>
        <p:nvPicPr>
          <p:cNvPr id="4" name="скворец">
            <a:extLst>
              <a:ext uri="{FF2B5EF4-FFF2-40B4-BE49-F238E27FC236}">
                <a16:creationId xmlns:a16="http://schemas.microsoft.com/office/drawing/2014/main" id="{98CDE9D4-ADA9-4B99-A3F1-1960DA8CA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5121" y="2518713"/>
            <a:ext cx="1789866" cy="1439219"/>
          </a:xfrm>
          <a:prstGeom prst="rect">
            <a:avLst/>
          </a:prstGeom>
        </p:spPr>
      </p:pic>
      <p:pic>
        <p:nvPicPr>
          <p:cNvPr id="5" name="журавль">
            <a:extLst>
              <a:ext uri="{FF2B5EF4-FFF2-40B4-BE49-F238E27FC236}">
                <a16:creationId xmlns:a16="http://schemas.microsoft.com/office/drawing/2014/main" id="{EBEA422C-670F-476E-A6D3-D353059168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68" t="2864" r="3597"/>
          <a:stretch/>
        </p:blipFill>
        <p:spPr>
          <a:xfrm>
            <a:off x="747538" y="3959255"/>
            <a:ext cx="3020772" cy="2867938"/>
          </a:xfrm>
          <a:prstGeom prst="rect">
            <a:avLst/>
          </a:prstGeom>
        </p:spPr>
      </p:pic>
      <p:pic>
        <p:nvPicPr>
          <p:cNvPr id="6" name="кукушка">
            <a:extLst>
              <a:ext uri="{FF2B5EF4-FFF2-40B4-BE49-F238E27FC236}">
                <a16:creationId xmlns:a16="http://schemas.microsoft.com/office/drawing/2014/main" id="{86A07BD1-B534-465D-9A4F-5DFF6EA87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5200" y="3189031"/>
            <a:ext cx="2909730" cy="1734082"/>
          </a:xfrm>
          <a:prstGeom prst="rect">
            <a:avLst/>
          </a:prstGeom>
        </p:spPr>
      </p:pic>
      <p:pic>
        <p:nvPicPr>
          <p:cNvPr id="7" name="Лебедь">
            <a:extLst>
              <a:ext uri="{FF2B5EF4-FFF2-40B4-BE49-F238E27FC236}">
                <a16:creationId xmlns:a16="http://schemas.microsoft.com/office/drawing/2014/main" id="{82F1D5D6-DC35-421F-A3D9-A221B1AE9B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685" y="587601"/>
            <a:ext cx="4084785" cy="3111780"/>
          </a:xfrm>
          <a:prstGeom prst="rect">
            <a:avLst/>
          </a:prstGeom>
        </p:spPr>
      </p:pic>
      <p:pic>
        <p:nvPicPr>
          <p:cNvPr id="8" name="Ласточка">
            <a:extLst>
              <a:ext uri="{FF2B5EF4-FFF2-40B4-BE49-F238E27FC236}">
                <a16:creationId xmlns:a16="http://schemas.microsoft.com/office/drawing/2014/main" id="{23BD0118-6F0E-45D2-BC0C-8AE83E4719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2056" y="878462"/>
            <a:ext cx="2591025" cy="2530059"/>
          </a:xfrm>
          <a:prstGeom prst="rect">
            <a:avLst/>
          </a:prstGeom>
        </p:spPr>
      </p:pic>
      <p:pic>
        <p:nvPicPr>
          <p:cNvPr id="9" name="грач">
            <a:extLst>
              <a:ext uri="{FF2B5EF4-FFF2-40B4-BE49-F238E27FC236}">
                <a16:creationId xmlns:a16="http://schemas.microsoft.com/office/drawing/2014/main" id="{0DAAF8A2-AA34-44BA-8F04-551DD43083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2366" y="4822091"/>
            <a:ext cx="2462997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2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00"/>
                    </a14:imgEffect>
                    <a14:imgEffect>
                      <a14:saturation sat="108000"/>
                    </a14:imgEffect>
                  </a14:imgLayer>
                </a14:imgProps>
              </a:ext>
            </a:extLst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0FC955-841A-4B3E-8E17-BD290E935C1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alphaModFix amt="84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9118" y="5021403"/>
            <a:ext cx="1930182" cy="18365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B47B6A-5C44-4BAB-8F79-8B09139C93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718" y="3758954"/>
            <a:ext cx="1266214" cy="12254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F895FB-7DB9-4DC6-B676-280C8D033798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alphaModFix amt="72000"/>
          </a:blip>
          <a:stretch>
            <a:fillRect/>
          </a:stretch>
        </p:blipFill>
        <p:spPr>
          <a:xfrm>
            <a:off x="3966449" y="2069676"/>
            <a:ext cx="1267288" cy="12265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75BFEC-308C-43E8-A2A6-5E41FB2E32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848" y="1719900"/>
            <a:ext cx="1768518" cy="16827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44BACA-2BB2-4813-A390-FE5A5B57D3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985" y="5334383"/>
            <a:ext cx="2408064" cy="14387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4807AC-6015-4FE9-ACA4-D68057D15E24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  <a:alphaModFix amt="75000"/>
          </a:blip>
          <a:stretch>
            <a:fillRect/>
          </a:stretch>
        </p:blipFill>
        <p:spPr>
          <a:xfrm>
            <a:off x="3460177" y="662636"/>
            <a:ext cx="2158080" cy="12894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B18206-F53B-4577-9AD5-B1853B1C1A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63745" y="2827960"/>
            <a:ext cx="1792379" cy="14387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33F368-A37F-44FA-8853-AC1F52444B12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0303683" y="1145743"/>
            <a:ext cx="1792379" cy="1438781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AFB46C-9CB5-49DC-906F-B59937BB0DB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2609" t="22172" r="20900" b="21020"/>
          <a:stretch/>
        </p:blipFill>
        <p:spPr>
          <a:xfrm>
            <a:off x="7463744" y="4995806"/>
            <a:ext cx="1699557" cy="16688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0EF9CA-1E6C-4AFF-A8F3-7B5795B3A31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biLevel thresh="75000"/>
          </a:blip>
          <a:srcRect l="24949" t="22658" r="27768" b="26523"/>
          <a:stretch/>
        </p:blipFill>
        <p:spPr>
          <a:xfrm>
            <a:off x="10736622" y="3057231"/>
            <a:ext cx="1225135" cy="128574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C62D5C0-B5DA-40B3-BE9F-C693FEB04849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649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23437" y="5227420"/>
            <a:ext cx="1699558" cy="12957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72BEB4-CE6A-4A4C-BED0-AD3FA257B8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12698" y="1236636"/>
            <a:ext cx="1768518" cy="13482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0B193F4-6FFA-46F9-A5D4-4580C91F89E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23471"/>
          <a:stretch/>
        </p:blipFill>
        <p:spPr>
          <a:xfrm>
            <a:off x="273255" y="190595"/>
            <a:ext cx="2329611" cy="13597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559E9D6-EF61-429E-8079-D90C24C8469A}"/>
              </a:ext>
            </a:extLst>
          </p:cNvPr>
          <p:cNvPicPr>
            <a:picLocks noChangeAspect="1"/>
          </p:cNvPicPr>
          <p:nvPr/>
        </p:nvPicPr>
        <p:blipFill>
          <a:blip r:embed="rId16">
            <a:biLevel thresh="75000"/>
            <a:alphaModFix amt="81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9118" y="3067185"/>
            <a:ext cx="2408063" cy="18365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9574EF-8B31-41AD-AC93-796B8301026C}"/>
              </a:ext>
            </a:extLst>
          </p:cNvPr>
          <p:cNvSpPr txBox="1"/>
          <p:nvPr/>
        </p:nvSpPr>
        <p:spPr>
          <a:xfrm>
            <a:off x="5020202" y="224860"/>
            <a:ext cx="4689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Где чья тень?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23080E4E-3BAE-435D-B1C6-850739584328}"/>
              </a:ext>
            </a:extLst>
          </p:cNvPr>
          <p:cNvCxnSpPr>
            <a:cxnSpLocks/>
          </p:cNvCxnSpPr>
          <p:nvPr/>
        </p:nvCxnSpPr>
        <p:spPr>
          <a:xfrm>
            <a:off x="1641231" y="1383323"/>
            <a:ext cx="2813538" cy="3200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30591D3A-8253-4855-8F9C-74A05C4E462D}"/>
              </a:ext>
            </a:extLst>
          </p:cNvPr>
          <p:cNvCxnSpPr/>
          <p:nvPr/>
        </p:nvCxnSpPr>
        <p:spPr>
          <a:xfrm>
            <a:off x="1547446" y="2584524"/>
            <a:ext cx="2419003" cy="2436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B21558B-47E7-4CD1-8A68-BDF08E4F2E1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507121">
            <a:off x="8494759" y="2547599"/>
            <a:ext cx="2785756" cy="280613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CF144E3-C533-4D96-821E-0F34B47F499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5463827">
            <a:off x="1363173" y="1922952"/>
            <a:ext cx="3506823" cy="353248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7725FD7-BFB8-4AF6-97CB-CBB6239FD18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6945267">
            <a:off x="9020565" y="3542720"/>
            <a:ext cx="2280896" cy="229758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51D0DD6-BA9F-4CDD-A474-B27BA82D2F4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6915921">
            <a:off x="2009931" y="2494666"/>
            <a:ext cx="1888796" cy="1902615"/>
          </a:xfrm>
          <a:prstGeom prst="rect">
            <a:avLst/>
          </a:prstGeom>
        </p:spPr>
      </p:pic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CA275BFF-7733-468A-B5A2-BF85CD9DC040}"/>
              </a:ext>
            </a:extLst>
          </p:cNvPr>
          <p:cNvCxnSpPr>
            <a:cxnSpLocks/>
          </p:cNvCxnSpPr>
          <p:nvPr/>
        </p:nvCxnSpPr>
        <p:spPr>
          <a:xfrm flipV="1">
            <a:off x="8546123" y="2069676"/>
            <a:ext cx="2229534" cy="1359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8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3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1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35B0C3-FF1A-45DF-935B-D95E4E7C480F}"/>
              </a:ext>
            </a:extLst>
          </p:cNvPr>
          <p:cNvSpPr txBox="1"/>
          <p:nvPr/>
        </p:nvSpPr>
        <p:spPr>
          <a:xfrm>
            <a:off x="3188677" y="1654204"/>
            <a:ext cx="71276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МОЛОДЕЦ</a:t>
            </a:r>
            <a:r>
              <a:rPr lang="ru-RU" sz="60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D8BAE8-D116-45E2-8967-843A79166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057" y="2902524"/>
            <a:ext cx="3655885" cy="258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634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239</Words>
  <Application>Microsoft Office PowerPoint</Application>
  <PresentationFormat>Широкоэкранный</PresentationFormat>
  <Paragraphs>31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alexbar008@rambler.ru</dc:creator>
  <cp:lastModifiedBy>alexbar008@rambler.ru</cp:lastModifiedBy>
  <cp:revision>24</cp:revision>
  <dcterms:created xsi:type="dcterms:W3CDTF">2024-06-06T11:35:20Z</dcterms:created>
  <dcterms:modified xsi:type="dcterms:W3CDTF">2026-06-04T11:20:50Z</dcterms:modified>
</cp:coreProperties>
</file>